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88825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/>
              <a:pPr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1/12/2013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/>
              <a:pPr/>
              <a:t>‹#›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11276012" y="2963333"/>
            <a:ext cx="912814" cy="91281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9206969" y="3190344"/>
            <a:ext cx="2981857" cy="298185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10292292" y="3285067"/>
            <a:ext cx="1896534" cy="189653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10443103" y="3131080"/>
            <a:ext cx="1745722" cy="174572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10918826" y="3683001"/>
            <a:ext cx="1270001" cy="126999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Picture Placeholder 2"/>
          <p:cNvSpPr>
            <a:spLocks noGrp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5439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/>
              <a:pPr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 flipH="1">
            <a:off x="11276012" y="2963333"/>
            <a:ext cx="912814" cy="91281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9206969" y="3190344"/>
            <a:ext cx="2981857" cy="298185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10292292" y="3285067"/>
            <a:ext cx="1896534" cy="189653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10443103" y="3131080"/>
            <a:ext cx="1745722" cy="174572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10918826" y="3683001"/>
            <a:ext cx="1270001" cy="126999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85017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/>
              <a:pPr/>
              <a:t>‹#›</a:t>
            </a:fld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 smtClean="0">
                <a:solidFill>
                  <a:schemeClr val="tx1"/>
                </a:solidFill>
                <a:effectLst/>
              </a:rPr>
              <a:t>“</a:t>
            </a:r>
            <a:endParaRPr lang="en-US" sz="8000" dirty="0">
              <a:solidFill>
                <a:schemeClr val="tx1"/>
              </a:solidFill>
              <a:effectLst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 smtClean="0">
                <a:solidFill>
                  <a:schemeClr val="tx1"/>
                </a:solidFill>
                <a:effectLst/>
              </a:rPr>
              <a:t>”</a:t>
            </a:r>
            <a:endParaRPr lang="en-US" sz="8000" dirty="0">
              <a:solidFill>
                <a:schemeClr val="tx1"/>
              </a:solidFill>
              <a:effectLst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 flipH="1">
            <a:off x="11276012" y="2963333"/>
            <a:ext cx="912814" cy="91281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9206969" y="3190344"/>
            <a:ext cx="2981857" cy="298185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10292292" y="3285067"/>
            <a:ext cx="1896534" cy="189653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10443103" y="3131080"/>
            <a:ext cx="1745722" cy="174572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10918826" y="3683001"/>
            <a:ext cx="1270001" cy="126999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41872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11276012" y="2963333"/>
            <a:ext cx="912814" cy="91281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9206969" y="3190344"/>
            <a:ext cx="2981857" cy="298185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10292292" y="3285067"/>
            <a:ext cx="1896534" cy="189653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10443103" y="3131080"/>
            <a:ext cx="1745722" cy="174572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10918826" y="3683001"/>
            <a:ext cx="1270001" cy="126999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15459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/>
              <a:pPr/>
              <a:t>‹#›</a:t>
            </a:fld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US" sz="2400" b="0" cap="all" dirty="0" smtClean="0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Trebuchet MS"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 smtClean="0">
                <a:solidFill>
                  <a:schemeClr val="tx1"/>
                </a:solidFill>
                <a:effectLst/>
              </a:rPr>
              <a:t>“</a:t>
            </a:r>
            <a:endParaRPr lang="en-US" sz="8000" dirty="0">
              <a:solidFill>
                <a:schemeClr val="tx1"/>
              </a:solidFill>
              <a:effectLst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 smtClean="0">
                <a:solidFill>
                  <a:schemeClr val="tx1"/>
                </a:solidFill>
                <a:effectLst/>
              </a:rPr>
              <a:t>”</a:t>
            </a:r>
            <a:endParaRPr lang="en-US" sz="8000" dirty="0">
              <a:solidFill>
                <a:schemeClr val="tx1"/>
              </a:solidFill>
              <a:effectLst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 flipH="1">
            <a:off x="11276012" y="2963333"/>
            <a:ext cx="912814" cy="91281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9206969" y="3190344"/>
            <a:ext cx="2981857" cy="298185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10292292" y="3285067"/>
            <a:ext cx="1896534" cy="189653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10443103" y="3131080"/>
            <a:ext cx="1745722" cy="174572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10918826" y="3683001"/>
            <a:ext cx="1270001" cy="126999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53543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/>
              <a:pPr/>
              <a:t>‹#›</a:t>
            </a:fld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US" sz="2400" b="0" cap="all" dirty="0" smtClean="0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Trebuchet MS"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11276012" y="2963333"/>
            <a:ext cx="912814" cy="91281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9206969" y="3190344"/>
            <a:ext cx="2981857" cy="298185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10292292" y="3285067"/>
            <a:ext cx="1896534" cy="189653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10443103" y="3131080"/>
            <a:ext cx="1745722" cy="174572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10918826" y="3683001"/>
            <a:ext cx="1270001" cy="126999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13562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b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11276012" y="2963333"/>
            <a:ext cx="912814" cy="91281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9206969" y="3190344"/>
            <a:ext cx="2981857" cy="298185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10292292" y="3285067"/>
            <a:ext cx="1896534" cy="189653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10443103" y="3131080"/>
            <a:ext cx="1745722" cy="174572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10918826" y="3683001"/>
            <a:ext cx="1270001" cy="126999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11276012" y="2963333"/>
            <a:ext cx="912814" cy="91281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9206969" y="3190344"/>
            <a:ext cx="2981857" cy="298185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10292292" y="3285067"/>
            <a:ext cx="1896534" cy="189653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10443103" y="3131080"/>
            <a:ext cx="1745722" cy="174572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10918826" y="3683001"/>
            <a:ext cx="1270001" cy="126999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11276012" y="2963333"/>
            <a:ext cx="912814" cy="91281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9206969" y="3190344"/>
            <a:ext cx="2981857" cy="298185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10292292" y="3285067"/>
            <a:ext cx="1896534" cy="189653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10443103" y="3131080"/>
            <a:ext cx="1745722" cy="174572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10918826" y="3683001"/>
            <a:ext cx="1270001" cy="126999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11276012" y="2963333"/>
            <a:ext cx="912814" cy="91281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9206969" y="3190344"/>
            <a:ext cx="2981857" cy="298185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10292292" y="3285067"/>
            <a:ext cx="1896534" cy="189653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10443103" y="3131080"/>
            <a:ext cx="1745722" cy="174572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10918826" y="3683001"/>
            <a:ext cx="1270001" cy="126999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1/12/2013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11276012" y="2963333"/>
            <a:ext cx="912814" cy="91281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9206969" y="3190344"/>
            <a:ext cx="2981857" cy="298185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10292292" y="3285067"/>
            <a:ext cx="1896534" cy="189653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10443103" y="3131080"/>
            <a:ext cx="1745722" cy="174572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10918826" y="3683001"/>
            <a:ext cx="1270001" cy="126999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1/12/2013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11276012" y="2963333"/>
            <a:ext cx="912814" cy="91281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9206969" y="3190344"/>
            <a:ext cx="2981857" cy="298185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10292292" y="3285067"/>
            <a:ext cx="1896534" cy="189653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10443103" y="3131080"/>
            <a:ext cx="1745722" cy="174572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10918826" y="3683001"/>
            <a:ext cx="1270001" cy="126999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1/12/2013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/>
              <a:pPr/>
              <a:t>‹#›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11276012" y="2963333"/>
            <a:ext cx="912814" cy="91281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9206969" y="3190344"/>
            <a:ext cx="2981857" cy="298185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10292292" y="3285067"/>
            <a:ext cx="1896534" cy="189653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10443103" y="3131080"/>
            <a:ext cx="1745722" cy="174572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10918826" y="3683001"/>
            <a:ext cx="1270001" cy="126999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1/12/2013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/>
              <a:pPr/>
              <a:t>‹#›</a:t>
            </a:fld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11276012" y="2963333"/>
            <a:ext cx="912814" cy="91281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>
            <a:off x="9206969" y="3190344"/>
            <a:ext cx="2981857" cy="298185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10292292" y="3285067"/>
            <a:ext cx="1896534" cy="189653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10443103" y="3131080"/>
            <a:ext cx="1745722" cy="174572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10918826" y="3683001"/>
            <a:ext cx="1270001" cy="126999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1/12/2013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11276012" y="2963333"/>
            <a:ext cx="912814" cy="91281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9206969" y="3190344"/>
            <a:ext cx="2981857" cy="298185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10292292" y="3285067"/>
            <a:ext cx="1896534" cy="189653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10443103" y="3131080"/>
            <a:ext cx="1745722" cy="174572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10918826" y="3683001"/>
            <a:ext cx="1270001" cy="126999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1/12/2013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/>
              <a:pPr/>
              <a:t>‹#›</a:t>
            </a:fld>
            <a:endParaRPr lang="en-US"/>
          </a:p>
        </p:txBody>
      </p:sp>
      <p:sp>
        <p:nvSpPr>
          <p:cNvPr id="14" name="Picture Placeholder 2"/>
          <p:cNvSpPr>
            <a:spLocks noGrp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11276012" y="2963333"/>
            <a:ext cx="912814" cy="91281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9206969" y="3190344"/>
            <a:ext cx="2981857" cy="298185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10292292" y="3285067"/>
            <a:ext cx="1896534" cy="189653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10443103" y="3131080"/>
            <a:ext cx="1745722" cy="174572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10918826" y="3683001"/>
            <a:ext cx="1270001" cy="126999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4961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1/12/2013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Trebuchet M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857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70000"/>
        <a:buFont typeface="Lucida Grande"/>
        <a:buChar char="►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70000"/>
        <a:buFont typeface="Lucida Grande"/>
        <a:buChar char="►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70000"/>
        <a:buFont typeface="Lucida Grande"/>
        <a:buChar char="►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70000"/>
        <a:buFont typeface="Lucida Grande"/>
        <a:buChar char="►"/>
        <a:defRPr sz="12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70000"/>
        <a:buFont typeface="Lucida Grande"/>
        <a:buChar char="►"/>
        <a:defRPr sz="12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574767"/>
            <a:ext cx="4645434" cy="5656216"/>
          </a:xfrm>
        </p:spPr>
        <p:txBody>
          <a:bodyPr>
            <a:normAutofit/>
          </a:bodyPr>
          <a:lstStyle/>
          <a:p>
            <a:r>
              <a:rPr lang="en-US" sz="4800" dirty="0" smtClean="0">
                <a:latin typeface="Arial Black" panose="020B0A04020102020204" pitchFamily="34" charset="0"/>
              </a:rPr>
              <a:t>  First</a:t>
            </a:r>
          </a:p>
          <a:p>
            <a:r>
              <a:rPr lang="en-US" sz="4800" dirty="0" smtClean="0">
                <a:latin typeface="Arial Black" panose="020B0A04020102020204" pitchFamily="34" charset="0"/>
              </a:rPr>
              <a:t>  Language</a:t>
            </a:r>
          </a:p>
          <a:p>
            <a:r>
              <a:rPr lang="en-US" sz="4800" dirty="0" smtClean="0">
                <a:latin typeface="Arial Black" panose="020B0A04020102020204" pitchFamily="34" charset="0"/>
              </a:rPr>
              <a:t>  </a:t>
            </a:r>
            <a:r>
              <a:rPr lang="en-US" sz="4800" dirty="0">
                <a:latin typeface="Arial Black" panose="020B0A04020102020204" pitchFamily="34" charset="0"/>
              </a:rPr>
              <a:t>A</a:t>
            </a:r>
            <a:r>
              <a:rPr lang="en-US" sz="4800" dirty="0" smtClean="0">
                <a:latin typeface="Arial Black" panose="020B0A04020102020204" pitchFamily="34" charset="0"/>
              </a:rPr>
              <a:t>cquisition</a:t>
            </a:r>
            <a:endParaRPr lang="ar-IQ" sz="4800" dirty="0">
              <a:latin typeface="Arial Black" panose="020B0A040201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9646" y="182880"/>
            <a:ext cx="6531428" cy="6257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2382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839" y="431074"/>
            <a:ext cx="10536783" cy="5602513"/>
          </a:xfrm>
        </p:spPr>
        <p:txBody>
          <a:bodyPr/>
          <a:lstStyle/>
          <a:p>
            <a:r>
              <a:rPr lang="en-US" b="1" cap="none" dirty="0" smtClean="0"/>
              <a:t>Features</a:t>
            </a:r>
            <a:br>
              <a:rPr lang="en-US" b="1" cap="none" dirty="0" smtClean="0"/>
            </a:br>
            <a:r>
              <a:rPr lang="en-US" b="1" cap="none" dirty="0"/>
              <a:t/>
            </a:r>
            <a:br>
              <a:rPr lang="en-US" b="1" cap="none" dirty="0"/>
            </a:br>
            <a:r>
              <a:rPr lang="en-US" cap="none" dirty="0" smtClean="0"/>
              <a:t>-Frequent use of questions , exaggerated intonation , extra loudness , slower tempo with longer pauses , </a:t>
            </a:r>
            <a:endParaRPr lang="ar-IQ" cap="none" dirty="0"/>
          </a:p>
        </p:txBody>
      </p:sp>
    </p:spTree>
    <p:extLst>
      <p:ext uri="{BB962C8B-B14F-4D97-AF65-F5344CB8AC3E}">
        <p14:creationId xmlns:p14="http://schemas.microsoft.com/office/powerpoint/2010/main" val="5316115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444138"/>
            <a:ext cx="10706599" cy="555026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cap="none" dirty="0" smtClean="0"/>
              <a:t>- A lot of forms associated with “ baby talk “ like ‘ nana ‘ , or repeated simple sound and syllables , as ‘ </a:t>
            </a:r>
            <a:r>
              <a:rPr lang="en-US" cap="none" dirty="0" err="1" smtClean="0"/>
              <a:t>choo-choo</a:t>
            </a:r>
            <a:r>
              <a:rPr lang="en-US" cap="none" dirty="0" smtClean="0"/>
              <a:t>, </a:t>
            </a:r>
            <a:r>
              <a:rPr lang="en-US" cap="none" dirty="0" err="1" smtClean="0"/>
              <a:t>wawa</a:t>
            </a:r>
            <a:r>
              <a:rPr lang="en-US" cap="none" dirty="0" smtClean="0"/>
              <a:t> , pee-pee .</a:t>
            </a:r>
            <a:endParaRPr lang="ar-IQ" cap="none" dirty="0"/>
          </a:p>
        </p:txBody>
      </p:sp>
    </p:spTree>
    <p:extLst>
      <p:ext uri="{BB962C8B-B14F-4D97-AF65-F5344CB8AC3E}">
        <p14:creationId xmlns:p14="http://schemas.microsoft.com/office/powerpoint/2010/main" val="25386951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52698"/>
            <a:ext cx="10536782" cy="5641702"/>
          </a:xfrm>
        </p:spPr>
        <p:txBody>
          <a:bodyPr/>
          <a:lstStyle/>
          <a:p>
            <a:r>
              <a:rPr lang="en-US" cap="none" dirty="0" smtClean="0"/>
              <a:t>- Simple sentence structure and a lot of repetition. </a:t>
            </a:r>
            <a:endParaRPr lang="ar-IQ" cap="none" dirty="0"/>
          </a:p>
        </p:txBody>
      </p:sp>
    </p:spTree>
    <p:extLst>
      <p:ext uri="{BB962C8B-B14F-4D97-AF65-F5344CB8AC3E}">
        <p14:creationId xmlns:p14="http://schemas.microsoft.com/office/powerpoint/2010/main" val="25069327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902" y="496388"/>
            <a:ext cx="10575971" cy="5471885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en-US" sz="4000" b="1" cap="none" dirty="0" smtClean="0"/>
              <a:t>Cooing</a:t>
            </a:r>
            <a:r>
              <a:rPr lang="en-US" b="1" cap="none" dirty="0" smtClean="0"/>
              <a:t> </a:t>
            </a:r>
            <a:br>
              <a:rPr lang="en-US" b="1" cap="none" dirty="0" smtClean="0"/>
            </a:br>
            <a:r>
              <a:rPr lang="en-US" b="1" cap="none" dirty="0" smtClean="0"/>
              <a:t> </a:t>
            </a:r>
            <a:r>
              <a:rPr lang="en-US" sz="4000" cap="none" dirty="0" smtClean="0"/>
              <a:t>By four months , the developing ability to bring the back of the tongue into regular contact with the back of the palate allows the infant to create sound similar to the velar consonant [ k ] and [ g ]. </a:t>
            </a:r>
            <a:r>
              <a:rPr lang="en-US" sz="4000" b="1" cap="none" dirty="0" smtClean="0"/>
              <a:t> </a:t>
            </a:r>
            <a:endParaRPr lang="ar-IQ" sz="4000" b="1" cap="none" dirty="0"/>
          </a:p>
        </p:txBody>
      </p:sp>
    </p:spTree>
    <p:extLst>
      <p:ext uri="{BB962C8B-B14F-4D97-AF65-F5344CB8AC3E}">
        <p14:creationId xmlns:p14="http://schemas.microsoft.com/office/powerpoint/2010/main" val="23871294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push dir="u"/>
      </p:transition>
    </mc:Choice>
    <mc:Fallback>
      <p:transition spd="slow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378823"/>
            <a:ext cx="10850291" cy="5852159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en-US" b="1" cap="none" dirty="0" smtClean="0"/>
              <a:t>Babbling</a:t>
            </a:r>
            <a:br>
              <a:rPr lang="en-US" b="1" cap="none" dirty="0" smtClean="0"/>
            </a:br>
            <a:r>
              <a:rPr lang="en-US" b="1" cap="none" dirty="0"/>
              <a:t/>
            </a:r>
            <a:br>
              <a:rPr lang="en-US" b="1" cap="none" dirty="0"/>
            </a:br>
            <a:r>
              <a:rPr lang="en-US" cap="none" dirty="0" smtClean="0"/>
              <a:t>By six and eight months , the infant begins to produce different vowels and consonants as well as combinations of sounds.</a:t>
            </a:r>
            <a:r>
              <a:rPr lang="en-US" b="1" cap="none" dirty="0" smtClean="0"/>
              <a:t>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7261287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261258"/>
            <a:ext cx="10863354" cy="6348548"/>
          </a:xfrm>
        </p:spPr>
        <p:txBody>
          <a:bodyPr/>
          <a:lstStyle/>
          <a:p>
            <a:r>
              <a:rPr lang="en-US" cap="none" dirty="0" smtClean="0"/>
              <a:t>The late babbling stage is characterized by:</a:t>
            </a:r>
            <a:br>
              <a:rPr lang="en-US" cap="none" dirty="0" smtClean="0"/>
            </a:br>
            <a:r>
              <a:rPr lang="en-US" cap="none" dirty="0"/>
              <a:t/>
            </a:r>
            <a:br>
              <a:rPr lang="en-US" cap="none" dirty="0"/>
            </a:br>
            <a:r>
              <a:rPr lang="en-US" cap="none" dirty="0" smtClean="0"/>
              <a:t>- more complex syllable combinations ( ma-da-</a:t>
            </a:r>
            <a:r>
              <a:rPr lang="en-US" cap="none" dirty="0" err="1" smtClean="0"/>
              <a:t>ga</a:t>
            </a:r>
            <a:r>
              <a:rPr lang="en-US" cap="none" dirty="0" smtClean="0"/>
              <a:t>-</a:t>
            </a:r>
            <a:r>
              <a:rPr lang="en-US" cap="none" dirty="0" err="1" smtClean="0"/>
              <a:t>ba</a:t>
            </a:r>
            <a:r>
              <a:rPr lang="en-US" cap="none" dirty="0" smtClean="0"/>
              <a:t>),</a:t>
            </a:r>
            <a:br>
              <a:rPr lang="en-US" cap="none" dirty="0" smtClean="0"/>
            </a:br>
            <a:r>
              <a:rPr lang="en-US" cap="none" dirty="0" smtClean="0"/>
              <a:t/>
            </a:r>
            <a:br>
              <a:rPr lang="en-US" cap="none" dirty="0" smtClean="0"/>
            </a:br>
            <a:r>
              <a:rPr lang="en-US" cap="none" dirty="0" smtClean="0"/>
              <a:t>- a lot of sound play ,</a:t>
            </a:r>
            <a:br>
              <a:rPr lang="en-US" cap="none" dirty="0" smtClean="0"/>
            </a:br>
            <a:r>
              <a:rPr lang="en-US" cap="none" dirty="0" smtClean="0"/>
              <a:t/>
            </a:r>
            <a:br>
              <a:rPr lang="en-US" cap="none" dirty="0" smtClean="0"/>
            </a:br>
            <a:r>
              <a:rPr lang="en-US" cap="none" dirty="0" smtClean="0"/>
              <a:t>- imitations . </a:t>
            </a:r>
            <a:endParaRPr lang="ar-IQ" cap="none" dirty="0"/>
          </a:p>
        </p:txBody>
      </p:sp>
    </p:spTree>
    <p:extLst>
      <p:ext uri="{BB962C8B-B14F-4D97-AF65-F5344CB8AC3E}">
        <p14:creationId xmlns:p14="http://schemas.microsoft.com/office/powerpoint/2010/main" val="16364106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378823"/>
            <a:ext cx="10850291" cy="5982787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en-US" b="1" cap="none" dirty="0" smtClean="0"/>
              <a:t>The one word stage</a:t>
            </a:r>
            <a:br>
              <a:rPr lang="en-US" b="1" cap="none" dirty="0" smtClean="0"/>
            </a:br>
            <a:r>
              <a:rPr lang="ar-IQ" b="1" cap="none" dirty="0" smtClean="0"/>
              <a:t/>
            </a:r>
            <a:br>
              <a:rPr lang="ar-IQ" b="1" cap="none" dirty="0" smtClean="0"/>
            </a:br>
            <a:r>
              <a:rPr lang="en-US" b="1" cap="none" dirty="0"/>
              <a:t> </a:t>
            </a:r>
            <a:r>
              <a:rPr lang="en-US" cap="none" dirty="0" smtClean="0"/>
              <a:t>Between twelve and eighteen months , children begin to produce a variety of recognizable single-unit utterances.</a:t>
            </a:r>
            <a:endParaRPr lang="ar-IQ" cap="none" dirty="0"/>
          </a:p>
        </p:txBody>
      </p:sp>
    </p:spTree>
    <p:extLst>
      <p:ext uri="{BB962C8B-B14F-4D97-AF65-F5344CB8AC3E}">
        <p14:creationId xmlns:p14="http://schemas.microsoft.com/office/powerpoint/2010/main" val="28014843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omb/>
      </p:transition>
    </mc:Choice>
    <mc:Fallback>
      <p:transition spd="slow">
        <p:comb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457200"/>
            <a:ext cx="10824165" cy="6008914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en-US" b="1" cap="none" dirty="0" smtClean="0"/>
              <a:t>The two-word stage</a:t>
            </a:r>
            <a:br>
              <a:rPr lang="en-US" b="1" cap="none" dirty="0" smtClean="0"/>
            </a:br>
            <a:r>
              <a:rPr lang="en-US" b="1" cap="none" dirty="0" smtClean="0"/>
              <a:t> </a:t>
            </a:r>
            <a:r>
              <a:rPr lang="en-US" cap="none" dirty="0" smtClean="0"/>
              <a:t/>
            </a:r>
            <a:br>
              <a:rPr lang="en-US" cap="none" dirty="0" smtClean="0"/>
            </a:br>
            <a:r>
              <a:rPr lang="en-US" cap="none" dirty="0" smtClean="0"/>
              <a:t>Around eighteen to twenty , a variety of combinations , similar to “ baby chair “ , </a:t>
            </a:r>
            <a:br>
              <a:rPr lang="en-US" cap="none" dirty="0" smtClean="0"/>
            </a:br>
            <a:r>
              <a:rPr lang="en-US" cap="none" dirty="0" smtClean="0"/>
              <a:t>“ cat bed “ will usually have appeared.  </a:t>
            </a:r>
            <a:endParaRPr lang="ar-IQ" cap="none" dirty="0"/>
          </a:p>
        </p:txBody>
      </p:sp>
    </p:spTree>
    <p:extLst>
      <p:ext uri="{BB962C8B-B14F-4D97-AF65-F5344CB8AC3E}">
        <p14:creationId xmlns:p14="http://schemas.microsoft.com/office/powerpoint/2010/main" val="27443525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omb/>
      </p:transition>
    </mc:Choice>
    <mc:Fallback>
      <p:transition spd="slow">
        <p:comb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378824"/>
            <a:ext cx="11124611" cy="561557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cap="none" dirty="0" smtClean="0"/>
              <a:t>The adult interpretation of such combinations is very much tied to the context of their occurrence .  </a:t>
            </a:r>
            <a:endParaRPr lang="ar-IQ" cap="none" dirty="0"/>
          </a:p>
        </p:txBody>
      </p:sp>
    </p:spTree>
    <p:extLst>
      <p:ext uri="{BB962C8B-B14F-4D97-AF65-F5344CB8AC3E}">
        <p14:creationId xmlns:p14="http://schemas.microsoft.com/office/powerpoint/2010/main" val="5603503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503" y="117566"/>
            <a:ext cx="11743508" cy="6622867"/>
          </a:xfrm>
        </p:spPr>
        <p:txBody>
          <a:bodyPr>
            <a:normAutofit fontScale="90000"/>
          </a:bodyPr>
          <a:lstStyle/>
          <a:p>
            <a:r>
              <a:rPr lang="en-US" b="1" cap="none" dirty="0" smtClean="0"/>
              <a:t>Telegraphic </a:t>
            </a:r>
            <a:r>
              <a:rPr lang="en-US" b="1" cap="none" dirty="0" smtClean="0"/>
              <a:t>speech</a:t>
            </a:r>
            <a:br>
              <a:rPr lang="en-US" b="1" cap="none" dirty="0" smtClean="0"/>
            </a:br>
            <a:r>
              <a:rPr lang="en-US" b="1" cap="none" dirty="0" smtClean="0"/>
              <a:t/>
            </a:r>
            <a:br>
              <a:rPr lang="en-US" b="1" cap="none" dirty="0" smtClean="0"/>
            </a:br>
            <a:r>
              <a:rPr lang="en-US" b="1" cap="none" dirty="0" smtClean="0"/>
              <a:t/>
            </a:r>
            <a:br>
              <a:rPr lang="en-US" b="1" cap="none" dirty="0" smtClean="0"/>
            </a:br>
            <a:r>
              <a:rPr lang="en-US" cap="none" dirty="0" smtClean="0"/>
              <a:t/>
            </a:r>
            <a:br>
              <a:rPr lang="en-US" cap="none" dirty="0" smtClean="0"/>
            </a:br>
            <a:r>
              <a:rPr lang="en-US" cap="none" dirty="0" smtClean="0"/>
              <a:t>Between two and two-and-</a:t>
            </a:r>
            <a:br>
              <a:rPr lang="en-US" cap="none" dirty="0" smtClean="0"/>
            </a:br>
            <a:r>
              <a:rPr lang="en-US" cap="none" dirty="0" smtClean="0"/>
              <a:t>a-half years old, the child </a:t>
            </a:r>
            <a:br>
              <a:rPr lang="en-US" cap="none" dirty="0" smtClean="0"/>
            </a:br>
            <a:r>
              <a:rPr lang="en-US" cap="none" dirty="0" smtClean="0"/>
              <a:t>begins producing a large</a:t>
            </a:r>
            <a:br>
              <a:rPr lang="en-US" cap="none" dirty="0" smtClean="0"/>
            </a:br>
            <a:r>
              <a:rPr lang="en-US" cap="none" dirty="0" smtClean="0"/>
              <a:t>number of utterances that </a:t>
            </a:r>
            <a:br>
              <a:rPr lang="en-US" cap="none" dirty="0" smtClean="0"/>
            </a:br>
            <a:r>
              <a:rPr lang="en-US" cap="none" dirty="0" smtClean="0"/>
              <a:t>could be classified as “ multiple-word “ speech , like : </a:t>
            </a:r>
            <a:br>
              <a:rPr lang="en-US" cap="none" dirty="0" smtClean="0"/>
            </a:br>
            <a:r>
              <a:rPr lang="en-US" cap="none" dirty="0"/>
              <a:t/>
            </a:r>
            <a:br>
              <a:rPr lang="en-US" cap="none" dirty="0"/>
            </a:br>
            <a:r>
              <a:rPr lang="en-US" cap="none" dirty="0" smtClean="0"/>
              <a:t>This shoe all wet</a:t>
            </a:r>
            <a:r>
              <a:rPr lang="en-US" cap="none" dirty="0" smtClean="0"/>
              <a:t/>
            </a:r>
            <a:br>
              <a:rPr lang="en-US" cap="none" dirty="0" smtClean="0"/>
            </a:br>
            <a:endParaRPr lang="ar-IQ" cap="none" dirty="0"/>
          </a:p>
        </p:txBody>
      </p:sp>
      <p:pic>
        <p:nvPicPr>
          <p:cNvPr id="6152" name="Picture 8" descr="Early 1900s English Post Office Brass Telegraph Ke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0537" y="117565"/>
            <a:ext cx="5917475" cy="4297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91020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509452"/>
            <a:ext cx="10654348" cy="548494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cap="none" dirty="0" smtClean="0"/>
              <a:t> It is the process by which humans acquire the capacity to perceive and comprehend language, as well as to produce and use words and sentences to communicate.  </a:t>
            </a:r>
            <a:endParaRPr lang="ar-IQ" cap="none" dirty="0"/>
          </a:p>
        </p:txBody>
      </p:sp>
    </p:spTree>
    <p:extLst>
      <p:ext uri="{BB962C8B-B14F-4D97-AF65-F5344CB8AC3E}">
        <p14:creationId xmlns:p14="http://schemas.microsoft.com/office/powerpoint/2010/main" val="2992838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push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770710"/>
            <a:ext cx="10758851" cy="522369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cap="none" dirty="0"/>
              <a:t>Language acquisition usually refers to </a:t>
            </a:r>
            <a:r>
              <a:rPr lang="en-US" b="1" cap="none" dirty="0"/>
              <a:t>first-language acquisition</a:t>
            </a:r>
            <a:r>
              <a:rPr lang="en-US" cap="none" dirty="0"/>
              <a:t>, which studies infants' acquisition of their native language.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829648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push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195943"/>
            <a:ext cx="11255239" cy="5798457"/>
          </a:xfrm>
        </p:spPr>
        <p:txBody>
          <a:bodyPr/>
          <a:lstStyle/>
          <a:p>
            <a:r>
              <a:rPr lang="en-US" cap="none" dirty="0" smtClean="0"/>
              <a:t>    </a:t>
            </a:r>
            <a:r>
              <a:rPr lang="en-US" b="1" cap="none" dirty="0" smtClean="0"/>
              <a:t>Basic </a:t>
            </a:r>
            <a:r>
              <a:rPr lang="en-US" b="1" cap="none" dirty="0" smtClean="0"/>
              <a:t>Requirements</a:t>
            </a:r>
            <a:endParaRPr lang="ar-IQ" b="1" cap="none" dirty="0"/>
          </a:p>
        </p:txBody>
      </p:sp>
      <p:pic>
        <p:nvPicPr>
          <p:cNvPr id="1028" name="Picture 4" descr="http://c95711.r11.cf3.rackcdn.com/imagery_03_11_08_00034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9908" y="195943"/>
            <a:ext cx="6244045" cy="6322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4782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840" y="130630"/>
            <a:ext cx="11163800" cy="6544490"/>
          </a:xfrm>
        </p:spPr>
        <p:txBody>
          <a:bodyPr>
            <a:normAutofit/>
          </a:bodyPr>
          <a:lstStyle/>
          <a:p>
            <a:r>
              <a:rPr lang="en-US" sz="1200" cap="none" dirty="0" smtClean="0"/>
              <a:t>- </a:t>
            </a:r>
            <a:r>
              <a:rPr lang="en-US" cap="none" dirty="0" smtClean="0"/>
              <a:t>Interaction with </a:t>
            </a:r>
            <a:r>
              <a:rPr lang="en-US" cap="none" dirty="0" smtClean="0"/>
              <a:t>other</a:t>
            </a:r>
            <a:br>
              <a:rPr lang="en-US" cap="none" dirty="0" smtClean="0"/>
            </a:br>
            <a:r>
              <a:rPr lang="en-US" cap="none" dirty="0" smtClean="0"/>
              <a:t> </a:t>
            </a:r>
            <a:r>
              <a:rPr lang="en-US" cap="none" dirty="0" smtClean="0"/>
              <a:t>language users , </a:t>
            </a:r>
            <a:endParaRPr lang="ar-IQ" cap="none" dirty="0"/>
          </a:p>
        </p:txBody>
      </p:sp>
      <p:pic>
        <p:nvPicPr>
          <p:cNvPr id="2050" name="Picture 2" descr="http://www.antsmagazine.com/wp-content/uploads/2011/11/family-pi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6034" y="457200"/>
            <a:ext cx="6362791" cy="548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5969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plit orient="vert"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300446"/>
            <a:ext cx="11098486" cy="569395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cap="none" dirty="0" smtClean="0"/>
              <a:t>- The child must be physically </a:t>
            </a:r>
            <a:r>
              <a:rPr lang="en-US" cap="none" dirty="0" smtClean="0"/>
              <a:t/>
            </a:r>
            <a:br>
              <a:rPr lang="en-US" cap="none" dirty="0" smtClean="0"/>
            </a:br>
            <a:r>
              <a:rPr lang="en-US" cap="none" dirty="0" smtClean="0"/>
              <a:t>capable </a:t>
            </a:r>
            <a:r>
              <a:rPr lang="en-US" cap="none" dirty="0" smtClean="0"/>
              <a:t>of sending </a:t>
            </a:r>
            <a:r>
              <a:rPr lang="en-US" cap="none" dirty="0" smtClean="0"/>
              <a:t>and</a:t>
            </a:r>
            <a:br>
              <a:rPr lang="en-US" cap="none" dirty="0" smtClean="0"/>
            </a:br>
            <a:r>
              <a:rPr lang="en-US" cap="none" dirty="0" smtClean="0"/>
              <a:t> </a:t>
            </a:r>
            <a:r>
              <a:rPr lang="en-US" cap="none" dirty="0" smtClean="0"/>
              <a:t>receiving sound signals in </a:t>
            </a:r>
            <a:r>
              <a:rPr lang="en-US" cap="none" dirty="0" smtClean="0"/>
              <a:t>a</a:t>
            </a:r>
            <a:br>
              <a:rPr lang="en-US" cap="none" dirty="0" smtClean="0"/>
            </a:br>
            <a:r>
              <a:rPr lang="en-US" cap="none" dirty="0" smtClean="0"/>
              <a:t> </a:t>
            </a:r>
            <a:r>
              <a:rPr lang="en-US" cap="none" dirty="0" smtClean="0"/>
              <a:t>language .  </a:t>
            </a:r>
            <a:endParaRPr lang="ar-IQ" cap="none" dirty="0"/>
          </a:p>
        </p:txBody>
      </p:sp>
      <p:pic>
        <p:nvPicPr>
          <p:cNvPr id="3074" name="Picture 2" descr="Receiving  : Satellite dish at suns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514" y="744584"/>
            <a:ext cx="4402183" cy="5249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0856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326" y="1071292"/>
            <a:ext cx="10654348" cy="5432696"/>
          </a:xfrm>
        </p:spPr>
        <p:txBody>
          <a:bodyPr/>
          <a:lstStyle/>
          <a:p>
            <a:r>
              <a:rPr lang="en-US" cap="none" dirty="0" smtClean="0"/>
              <a:t>- The child must be </a:t>
            </a:r>
            <a:r>
              <a:rPr lang="en-US" cap="none" dirty="0" smtClean="0"/>
              <a:t/>
            </a:r>
            <a:br>
              <a:rPr lang="en-US" cap="none" dirty="0" smtClean="0"/>
            </a:br>
            <a:r>
              <a:rPr lang="en-US" cap="none" dirty="0" smtClean="0"/>
              <a:t>able to </a:t>
            </a:r>
            <a:r>
              <a:rPr lang="en-US" cap="none" dirty="0" smtClean="0"/>
              <a:t>hear . </a:t>
            </a:r>
            <a:endParaRPr lang="ar-IQ" cap="none" dirty="0"/>
          </a:p>
        </p:txBody>
      </p:sp>
      <p:pic>
        <p:nvPicPr>
          <p:cNvPr id="4098" name="Picture 2" descr="http://sr.photos3.fotosearch.com/bthumb/IGS/IGS144/EV402-04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1897" y="822960"/>
            <a:ext cx="6087292" cy="4859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9300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130629"/>
            <a:ext cx="10889479" cy="662286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b="1" cap="none" dirty="0" smtClean="0"/>
              <a:t>The acquisition schedule</a:t>
            </a:r>
            <a:r>
              <a:rPr lang="en-US" cap="none" dirty="0" smtClean="0"/>
              <a:t/>
            </a:r>
            <a:br>
              <a:rPr lang="en-US" cap="none" dirty="0" smtClean="0"/>
            </a:br>
            <a:r>
              <a:rPr lang="en-US" cap="none" dirty="0"/>
              <a:t/>
            </a:r>
            <a:br>
              <a:rPr lang="en-US" cap="none" dirty="0"/>
            </a:br>
            <a:r>
              <a:rPr lang="en-US" cap="none" dirty="0" smtClean="0"/>
              <a:t>All normal children develop language at the same time . Language acquisition schedule has the same basis as the motor skills.</a:t>
            </a:r>
            <a:endParaRPr lang="ar-IQ" cap="none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5931" y="130629"/>
            <a:ext cx="5316583" cy="2978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090063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1" y="169817"/>
            <a:ext cx="11965576" cy="655755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b="1" cap="none" dirty="0" smtClean="0"/>
              <a:t>Caregiver speech</a:t>
            </a:r>
            <a:br>
              <a:rPr lang="en-US" b="1" cap="none" dirty="0" smtClean="0"/>
            </a:br>
            <a:r>
              <a:rPr lang="en-US" b="1" cap="none" dirty="0" smtClean="0"/>
              <a:t/>
            </a:r>
            <a:br>
              <a:rPr lang="en-US" b="1" cap="none" dirty="0" smtClean="0"/>
            </a:br>
            <a:r>
              <a:rPr lang="ar-IQ" b="1" cap="none" dirty="0" smtClean="0"/>
              <a:t> </a:t>
            </a:r>
            <a:r>
              <a:rPr lang="en-US" cap="none" dirty="0" smtClean="0"/>
              <a:t>A characteristically </a:t>
            </a:r>
            <a:r>
              <a:rPr lang="en-US" cap="none" dirty="0" smtClean="0"/>
              <a:t>simplified</a:t>
            </a:r>
            <a:br>
              <a:rPr lang="en-US" cap="none" dirty="0" smtClean="0"/>
            </a:br>
            <a:r>
              <a:rPr lang="en-US" cap="none" dirty="0" smtClean="0"/>
              <a:t> </a:t>
            </a:r>
            <a:r>
              <a:rPr lang="en-US" cap="none" dirty="0" smtClean="0"/>
              <a:t>speech style adopted by </a:t>
            </a:r>
            <a:r>
              <a:rPr lang="en-US" cap="none" dirty="0" smtClean="0"/>
              <a:t/>
            </a:r>
            <a:br>
              <a:rPr lang="en-US" cap="none" dirty="0" smtClean="0"/>
            </a:br>
            <a:r>
              <a:rPr lang="en-US" cap="none" dirty="0" smtClean="0"/>
              <a:t>someone </a:t>
            </a:r>
            <a:r>
              <a:rPr lang="en-US" cap="none" dirty="0" smtClean="0"/>
              <a:t>who spends a lot </a:t>
            </a:r>
            <a:r>
              <a:rPr lang="en-US" cap="none" dirty="0" smtClean="0"/>
              <a:t/>
            </a:r>
            <a:br>
              <a:rPr lang="en-US" cap="none" dirty="0" smtClean="0"/>
            </a:br>
            <a:r>
              <a:rPr lang="en-US" cap="none" dirty="0" smtClean="0"/>
              <a:t>of time </a:t>
            </a:r>
            <a:r>
              <a:rPr lang="en-US" cap="none" dirty="0" smtClean="0"/>
              <a:t>interacting with a young child.</a:t>
            </a:r>
            <a:endParaRPr lang="ar-IQ" cap="none" dirty="0"/>
          </a:p>
        </p:txBody>
      </p:sp>
      <p:pic>
        <p:nvPicPr>
          <p:cNvPr id="5124" name="Picture 4" descr="Picture - african american &#10;family reading &#10;book together. &#10;fotosearch - search &#10;stock photos, &#10;pictures, wall &#10;murals, images, &#10;and photo clip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8183" y="169817"/>
            <a:ext cx="5368834" cy="5068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40686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ce">
  <a:themeElements>
    <a:clrScheme name="Slice-PR-Framing5a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-PR-Framing5a">
      <a:majorFont>
        <a:latin typeface="Century Gothic" panose="020B0502020202020204"/>
        <a:ea typeface=""/>
        <a:cs typeface=""/>
      </a:majorFont>
      <a:minorFont>
        <a:latin typeface="Century Gothic" panose="020B0502020202020204"/>
        <a:ea typeface=""/>
        <a:cs typeface=""/>
      </a:minorFont>
    </a:fontScheme>
    <a:fmtScheme name="Slice-PR-Framing5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51DC7820-ED1B-410C-88C4-992A19D108F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254</TotalTime>
  <Words>112</Words>
  <Application>Microsoft Office PowerPoint</Application>
  <PresentationFormat>Custom</PresentationFormat>
  <Paragraphs>21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Arial Black</vt:lpstr>
      <vt:lpstr>Century Gothic</vt:lpstr>
      <vt:lpstr>Lucida Grande</vt:lpstr>
      <vt:lpstr>Trebuchet MS</vt:lpstr>
      <vt:lpstr>Slice</vt:lpstr>
      <vt:lpstr>PowerPoint Presentation</vt:lpstr>
      <vt:lpstr> It is the process by which humans acquire the capacity to perceive and comprehend language, as well as to produce and use words and sentences to communicate.  </vt:lpstr>
      <vt:lpstr>Language acquisition usually refers to first-language acquisition, which studies infants' acquisition of their native language.</vt:lpstr>
      <vt:lpstr>    Basic Requirements</vt:lpstr>
      <vt:lpstr>- Interaction with other  language users , </vt:lpstr>
      <vt:lpstr>- The child must be physically  capable of sending and  receiving sound signals in a  language .  </vt:lpstr>
      <vt:lpstr>- The child must be  able to hear . </vt:lpstr>
      <vt:lpstr>The acquisition schedule  All normal children develop language at the same time . Language acquisition schedule has the same basis as the motor skills.</vt:lpstr>
      <vt:lpstr>Caregiver speech   A characteristically simplified  speech style adopted by  someone who spends a lot  of time interacting with a young child.</vt:lpstr>
      <vt:lpstr>Features  -Frequent use of questions , exaggerated intonation , extra loudness , slower tempo with longer pauses , </vt:lpstr>
      <vt:lpstr>- A lot of forms associated with “ baby talk “ like ‘ nana ‘ , or repeated simple sound and syllables , as ‘ choo-choo, wawa , pee-pee .</vt:lpstr>
      <vt:lpstr>- Simple sentence structure and a lot of repetition. </vt:lpstr>
      <vt:lpstr>Cooing   By four months , the developing ability to bring the back of the tongue into regular contact with the back of the palate allows the infant to create sound similar to the velar consonant [ k ] and [ g ].  </vt:lpstr>
      <vt:lpstr>Babbling  By six and eight months , the infant begins to produce different vowels and consonants as well as combinations of sounds. </vt:lpstr>
      <vt:lpstr>The late babbling stage is characterized by:  - more complex syllable combinations ( ma-da-ga-ba),  - a lot of sound play ,  - imitations . </vt:lpstr>
      <vt:lpstr>The one word stage   Between twelve and eighteen months , children begin to produce a variety of recognizable single-unit utterances.</vt:lpstr>
      <vt:lpstr>The two-word stage   Around eighteen to twenty , a variety of combinations , similar to “ baby chair “ ,  “ cat bed “ will usually have appeared.  </vt:lpstr>
      <vt:lpstr>The adult interpretation of such combinations is very much tied to the context of their occurrence .  </vt:lpstr>
      <vt:lpstr>Telegraphic speech    Between two and two-and- a-half years old, the child  begins producing a large number of utterances that  could be classified as “ multiple-word “ speech , like :   This shoe all wet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English</dc:creator>
  <cp:lastModifiedBy>English</cp:lastModifiedBy>
  <cp:revision>27</cp:revision>
  <dcterms:created xsi:type="dcterms:W3CDTF">2012-12-28T20:37:24Z</dcterms:created>
  <dcterms:modified xsi:type="dcterms:W3CDTF">2013-01-12T22:30:59Z</dcterms:modified>
</cp:coreProperties>
</file>