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3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501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87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54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354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356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6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574767"/>
            <a:ext cx="4645434" cy="565621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  First</a:t>
            </a:r>
          </a:p>
          <a:p>
            <a:r>
              <a:rPr lang="en-US" sz="4800" dirty="0" smtClean="0">
                <a:latin typeface="Arial Black" panose="020B0A04020102020204" pitchFamily="34" charset="0"/>
              </a:rPr>
              <a:t>  Language</a:t>
            </a:r>
          </a:p>
          <a:p>
            <a:r>
              <a:rPr lang="en-US" sz="4800" dirty="0" smtClean="0">
                <a:latin typeface="Arial Black" panose="020B0A04020102020204" pitchFamily="34" charset="0"/>
              </a:rPr>
              <a:t>  </a:t>
            </a:r>
            <a:r>
              <a:rPr lang="en-US" sz="4800" dirty="0">
                <a:latin typeface="Arial Black" panose="020B0A04020102020204" pitchFamily="34" charset="0"/>
              </a:rPr>
              <a:t>A</a:t>
            </a:r>
            <a:r>
              <a:rPr lang="en-US" sz="4800" dirty="0" smtClean="0">
                <a:latin typeface="Arial Black" panose="020B0A04020102020204" pitchFamily="34" charset="0"/>
              </a:rPr>
              <a:t>cquisition</a:t>
            </a:r>
            <a:endParaRPr lang="ar-IQ" sz="48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646" y="182880"/>
            <a:ext cx="6531428" cy="625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3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39" y="431074"/>
            <a:ext cx="10536783" cy="5602513"/>
          </a:xfrm>
        </p:spPr>
        <p:txBody>
          <a:bodyPr/>
          <a:lstStyle/>
          <a:p>
            <a:r>
              <a:rPr lang="en-US" b="1" cap="none" dirty="0" smtClean="0"/>
              <a:t>Features</a:t>
            </a:r>
            <a:br>
              <a:rPr lang="en-US" b="1" cap="none" dirty="0" smtClean="0"/>
            </a:br>
            <a:r>
              <a:rPr lang="en-US" b="1" cap="none" dirty="0"/>
              <a:t/>
            </a:r>
            <a:br>
              <a:rPr lang="en-US" b="1" cap="none" dirty="0"/>
            </a:br>
            <a:r>
              <a:rPr lang="en-US" cap="none" dirty="0" smtClean="0"/>
              <a:t>-Frequent use of questions , exaggerated intonation , extra loudness , slower tempo with longer pauses ,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531611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4138"/>
            <a:ext cx="10706599" cy="55502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- A lot of forms associated with “ baby talk “ like ‘ nana ‘ , or repeated simple sound and syllables , as ‘ </a:t>
            </a:r>
            <a:r>
              <a:rPr lang="en-US" cap="none" dirty="0" err="1" smtClean="0"/>
              <a:t>choo-choo</a:t>
            </a:r>
            <a:r>
              <a:rPr lang="en-US" cap="none" dirty="0" smtClean="0"/>
              <a:t>, </a:t>
            </a:r>
            <a:r>
              <a:rPr lang="en-US" cap="none" dirty="0" err="1" smtClean="0"/>
              <a:t>wawa</a:t>
            </a:r>
            <a:r>
              <a:rPr lang="en-US" cap="none" dirty="0" smtClean="0"/>
              <a:t> , pee-pee .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253869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52698"/>
            <a:ext cx="10536782" cy="5641702"/>
          </a:xfrm>
        </p:spPr>
        <p:txBody>
          <a:bodyPr/>
          <a:lstStyle/>
          <a:p>
            <a:r>
              <a:rPr lang="en-US" cap="none" dirty="0" smtClean="0"/>
              <a:t>- Simple sentence structure and a lot of repetition.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250693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902" y="496388"/>
            <a:ext cx="10575971" cy="547188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4000" b="1" cap="none" dirty="0" smtClean="0"/>
              <a:t>Cooing</a:t>
            </a:r>
            <a:r>
              <a:rPr lang="en-US" b="1" cap="none" dirty="0" smtClean="0"/>
              <a:t> </a:t>
            </a:r>
            <a:br>
              <a:rPr lang="en-US" b="1" cap="none" dirty="0" smtClean="0"/>
            </a:br>
            <a:r>
              <a:rPr lang="en-US" b="1" cap="none" dirty="0" smtClean="0"/>
              <a:t> </a:t>
            </a:r>
            <a:r>
              <a:rPr lang="en-US" sz="4000" cap="none" dirty="0" smtClean="0"/>
              <a:t>By four months , the developing ability to bring the back of the tongue into regular contact with the back of the palate allows the infant to create sound similar to the velar consonant [ k ] and [ g ]. </a:t>
            </a:r>
            <a:r>
              <a:rPr lang="en-US" sz="4000" b="1" cap="none" dirty="0" smtClean="0"/>
              <a:t> </a:t>
            </a:r>
            <a:endParaRPr lang="ar-IQ" sz="4000" b="1" cap="none" dirty="0"/>
          </a:p>
        </p:txBody>
      </p:sp>
    </p:spTree>
    <p:extLst>
      <p:ext uri="{BB962C8B-B14F-4D97-AF65-F5344CB8AC3E}">
        <p14:creationId xmlns:p14="http://schemas.microsoft.com/office/powerpoint/2010/main" val="2387129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78823"/>
            <a:ext cx="10850291" cy="585215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b="1" cap="none" dirty="0" smtClean="0"/>
              <a:t>Babbling</a:t>
            </a:r>
            <a:br>
              <a:rPr lang="en-US" b="1" cap="none" dirty="0" smtClean="0"/>
            </a:br>
            <a:r>
              <a:rPr lang="en-US" b="1" cap="none" dirty="0"/>
              <a:t/>
            </a:r>
            <a:br>
              <a:rPr lang="en-US" b="1" cap="none" dirty="0"/>
            </a:br>
            <a:r>
              <a:rPr lang="en-US" cap="none" dirty="0" smtClean="0"/>
              <a:t>By six and eight months , the infant begins to produce different vowels and consonants as well as combinations of sounds.</a:t>
            </a:r>
            <a:r>
              <a:rPr lang="en-US" b="1" cap="none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6128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1258"/>
            <a:ext cx="10863354" cy="6348548"/>
          </a:xfrm>
        </p:spPr>
        <p:txBody>
          <a:bodyPr/>
          <a:lstStyle/>
          <a:p>
            <a:r>
              <a:rPr lang="en-US" cap="none" dirty="0" smtClean="0"/>
              <a:t>The late babbling stage is characterized by:</a:t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- more complex syllable combinations ( ma-da-</a:t>
            </a:r>
            <a:r>
              <a:rPr lang="en-US" cap="none" dirty="0" err="1" smtClean="0"/>
              <a:t>ga</a:t>
            </a:r>
            <a:r>
              <a:rPr lang="en-US" cap="none" dirty="0" smtClean="0"/>
              <a:t>-</a:t>
            </a:r>
            <a:r>
              <a:rPr lang="en-US" cap="none" dirty="0" err="1" smtClean="0"/>
              <a:t>ba</a:t>
            </a:r>
            <a:r>
              <a:rPr lang="en-US" cap="none" dirty="0" smtClean="0"/>
              <a:t>),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- a lot of sound play ,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- imitations .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1636410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78823"/>
            <a:ext cx="10850291" cy="598278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b="1" cap="none" dirty="0" smtClean="0"/>
              <a:t>The one word stage</a:t>
            </a:r>
            <a:br>
              <a:rPr lang="en-US" b="1" cap="none" dirty="0" smtClean="0"/>
            </a:br>
            <a:r>
              <a:rPr lang="ar-IQ" b="1" cap="none" dirty="0" smtClean="0"/>
              <a:t/>
            </a:r>
            <a:br>
              <a:rPr lang="ar-IQ" b="1" cap="none" dirty="0" smtClean="0"/>
            </a:br>
            <a:r>
              <a:rPr lang="en-US" b="1" cap="none" dirty="0"/>
              <a:t> </a:t>
            </a:r>
            <a:r>
              <a:rPr lang="en-US" cap="none" dirty="0" smtClean="0"/>
              <a:t>Between twelve and eighteen months , children begin to produce a variety of recognizable single-unit utterances.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2801484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7200"/>
            <a:ext cx="10824165" cy="600891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b="1" cap="none" dirty="0" smtClean="0"/>
              <a:t>The two-word stage</a:t>
            </a:r>
            <a:br>
              <a:rPr lang="en-US" b="1" cap="none" dirty="0" smtClean="0"/>
            </a:br>
            <a:r>
              <a:rPr lang="en-US" b="1" cap="none" dirty="0" smtClean="0"/>
              <a:t> 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Around eighteen to twenty , a variety of combinations , similar to “ baby chair “ , </a:t>
            </a:r>
            <a:br>
              <a:rPr lang="en-US" cap="none" dirty="0" smtClean="0"/>
            </a:br>
            <a:r>
              <a:rPr lang="en-US" cap="none" dirty="0" smtClean="0"/>
              <a:t>“ cat bed “ will usually have appeared. 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2744352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78824"/>
            <a:ext cx="11124611" cy="56155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The adult interpretation of such combinations is very much tied to the context of their occurrence . 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56035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117566"/>
            <a:ext cx="11743508" cy="6622867"/>
          </a:xfrm>
        </p:spPr>
        <p:txBody>
          <a:bodyPr>
            <a:normAutofit fontScale="90000"/>
          </a:bodyPr>
          <a:lstStyle/>
          <a:p>
            <a:r>
              <a:rPr lang="en-US" b="1" cap="none" dirty="0" smtClean="0"/>
              <a:t>Telegraphic </a:t>
            </a:r>
            <a:r>
              <a:rPr lang="en-US" b="1" cap="none" dirty="0" smtClean="0"/>
              <a:t>speech</a:t>
            </a:r>
            <a:br>
              <a:rPr lang="en-US" b="1" cap="none" dirty="0" smtClean="0"/>
            </a:br>
            <a:r>
              <a:rPr lang="en-US" b="1" cap="none" dirty="0" smtClean="0"/>
              <a:t/>
            </a:r>
            <a:br>
              <a:rPr lang="en-US" b="1" cap="none" dirty="0" smtClean="0"/>
            </a:br>
            <a:r>
              <a:rPr lang="en-US" b="1" cap="none" dirty="0" smtClean="0"/>
              <a:t/>
            </a:r>
            <a:br>
              <a:rPr lang="en-US" b="1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Between two and two-and-</a:t>
            </a:r>
            <a:br>
              <a:rPr lang="en-US" cap="none" dirty="0" smtClean="0"/>
            </a:br>
            <a:r>
              <a:rPr lang="en-US" cap="none" dirty="0" smtClean="0"/>
              <a:t>a-half years old, the child </a:t>
            </a:r>
            <a:br>
              <a:rPr lang="en-US" cap="none" dirty="0" smtClean="0"/>
            </a:br>
            <a:r>
              <a:rPr lang="en-US" cap="none" dirty="0" smtClean="0"/>
              <a:t>begins producing a large</a:t>
            </a:r>
            <a:br>
              <a:rPr lang="en-US" cap="none" dirty="0" smtClean="0"/>
            </a:br>
            <a:r>
              <a:rPr lang="en-US" cap="none" dirty="0" smtClean="0"/>
              <a:t>number of utterances that </a:t>
            </a:r>
            <a:br>
              <a:rPr lang="en-US" cap="none" dirty="0" smtClean="0"/>
            </a:br>
            <a:r>
              <a:rPr lang="en-US" cap="none" dirty="0" smtClean="0"/>
              <a:t>could be classified as “ multiple-word “ speech , like : </a:t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This shoe all wet</a:t>
            </a:r>
            <a:r>
              <a:rPr lang="en-US" cap="none" dirty="0" smtClean="0"/>
              <a:t/>
            </a:r>
            <a:br>
              <a:rPr lang="en-US" cap="none" dirty="0" smtClean="0"/>
            </a:br>
            <a:endParaRPr lang="ar-IQ" cap="none" dirty="0"/>
          </a:p>
        </p:txBody>
      </p:sp>
      <p:pic>
        <p:nvPicPr>
          <p:cNvPr id="6152" name="Picture 8" descr="Early 1900s English Post Office Brass Telegraph 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37" y="117565"/>
            <a:ext cx="5917475" cy="429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10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09452"/>
            <a:ext cx="10654348" cy="54849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 It is the process by which humans acquire the capacity to perceive and comprehend language, as well as to produce and use words and sentences to communicate.  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29928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770710"/>
            <a:ext cx="10758851" cy="52236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cap="none" dirty="0"/>
              <a:t>Language acquisition usually refers to </a:t>
            </a:r>
            <a:r>
              <a:rPr lang="en-US" b="1" cap="none" dirty="0"/>
              <a:t>first-language acquisition</a:t>
            </a:r>
            <a:r>
              <a:rPr lang="en-US" cap="none" dirty="0"/>
              <a:t>, which studies infants' acquisition of their native language.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964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95943"/>
            <a:ext cx="11255239" cy="5798457"/>
          </a:xfrm>
        </p:spPr>
        <p:txBody>
          <a:bodyPr/>
          <a:lstStyle/>
          <a:p>
            <a:r>
              <a:rPr lang="en-US" cap="none" dirty="0" smtClean="0"/>
              <a:t>    </a:t>
            </a:r>
            <a:r>
              <a:rPr lang="en-US" b="1" cap="none" dirty="0" smtClean="0"/>
              <a:t>Basic </a:t>
            </a:r>
            <a:r>
              <a:rPr lang="en-US" b="1" cap="none" dirty="0" smtClean="0"/>
              <a:t>Requirements</a:t>
            </a:r>
            <a:endParaRPr lang="ar-IQ" b="1" cap="none" dirty="0"/>
          </a:p>
        </p:txBody>
      </p:sp>
      <p:pic>
        <p:nvPicPr>
          <p:cNvPr id="1028" name="Picture 4" descr="http://c95711.r11.cf3.rackcdn.com/imagery_03_11_08_0003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908" y="195943"/>
            <a:ext cx="6244045" cy="632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78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0" y="130630"/>
            <a:ext cx="11163800" cy="6544490"/>
          </a:xfrm>
        </p:spPr>
        <p:txBody>
          <a:bodyPr>
            <a:normAutofit/>
          </a:bodyPr>
          <a:lstStyle/>
          <a:p>
            <a:r>
              <a:rPr lang="en-US" sz="1200" cap="none" dirty="0" smtClean="0"/>
              <a:t>- </a:t>
            </a:r>
            <a:r>
              <a:rPr lang="en-US" cap="none" dirty="0" smtClean="0"/>
              <a:t>Interaction with </a:t>
            </a:r>
            <a:r>
              <a:rPr lang="en-US" cap="none" dirty="0" smtClean="0"/>
              <a:t>other</a:t>
            </a:r>
            <a:br>
              <a:rPr lang="en-US" cap="none" dirty="0" smtClean="0"/>
            </a:br>
            <a:r>
              <a:rPr lang="en-US" cap="none" dirty="0" smtClean="0"/>
              <a:t> </a:t>
            </a:r>
            <a:r>
              <a:rPr lang="en-US" cap="none" dirty="0" smtClean="0"/>
              <a:t>language users , </a:t>
            </a:r>
            <a:endParaRPr lang="ar-IQ" cap="none" dirty="0"/>
          </a:p>
        </p:txBody>
      </p:sp>
      <p:pic>
        <p:nvPicPr>
          <p:cNvPr id="2050" name="Picture 2" descr="http://www.antsmagazine.com/wp-content/uploads/2011/11/family-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034" y="457200"/>
            <a:ext cx="6362791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96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00446"/>
            <a:ext cx="11098486" cy="56939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- The child must be physically 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capable </a:t>
            </a:r>
            <a:r>
              <a:rPr lang="en-US" cap="none" dirty="0" smtClean="0"/>
              <a:t>of sending </a:t>
            </a:r>
            <a:r>
              <a:rPr lang="en-US" cap="none" dirty="0" smtClean="0"/>
              <a:t>and</a:t>
            </a:r>
            <a:br>
              <a:rPr lang="en-US" cap="none" dirty="0" smtClean="0"/>
            </a:br>
            <a:r>
              <a:rPr lang="en-US" cap="none" dirty="0" smtClean="0"/>
              <a:t> </a:t>
            </a:r>
            <a:r>
              <a:rPr lang="en-US" cap="none" dirty="0" smtClean="0"/>
              <a:t>receiving sound signals in </a:t>
            </a:r>
            <a:r>
              <a:rPr lang="en-US" cap="none" dirty="0" smtClean="0"/>
              <a:t>a</a:t>
            </a:r>
            <a:br>
              <a:rPr lang="en-US" cap="none" dirty="0" smtClean="0"/>
            </a:br>
            <a:r>
              <a:rPr lang="en-US" cap="none" dirty="0" smtClean="0"/>
              <a:t> </a:t>
            </a:r>
            <a:r>
              <a:rPr lang="en-US" cap="none" dirty="0" smtClean="0"/>
              <a:t>language .  </a:t>
            </a:r>
            <a:endParaRPr lang="ar-IQ" cap="none" dirty="0"/>
          </a:p>
        </p:txBody>
      </p:sp>
      <p:pic>
        <p:nvPicPr>
          <p:cNvPr id="3074" name="Picture 2" descr="Receiving  : Satellite dish at sun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4" y="744584"/>
            <a:ext cx="4402183" cy="524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85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326" y="1071292"/>
            <a:ext cx="10654348" cy="5432696"/>
          </a:xfrm>
        </p:spPr>
        <p:txBody>
          <a:bodyPr/>
          <a:lstStyle/>
          <a:p>
            <a:r>
              <a:rPr lang="en-US" cap="none" dirty="0" smtClean="0"/>
              <a:t>- The child must be 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able to </a:t>
            </a:r>
            <a:r>
              <a:rPr lang="en-US" cap="none" dirty="0" smtClean="0"/>
              <a:t>hear . </a:t>
            </a:r>
            <a:endParaRPr lang="ar-IQ" cap="none" dirty="0"/>
          </a:p>
        </p:txBody>
      </p:sp>
      <p:pic>
        <p:nvPicPr>
          <p:cNvPr id="4098" name="Picture 2" descr="http://sr.photos3.fotosearch.com/bthumb/IGS/IGS144/EV402-0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897" y="822960"/>
            <a:ext cx="6087292" cy="485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3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30629"/>
            <a:ext cx="10889479" cy="66228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cap="none" dirty="0" smtClean="0"/>
              <a:t>The acquisition schedule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All normal children develop language at the same time . Language acquisition schedule has the same basis as the motor skills.</a:t>
            </a:r>
            <a:endParaRPr lang="ar-IQ" cap="non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31" y="130629"/>
            <a:ext cx="5316583" cy="297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006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1" y="169817"/>
            <a:ext cx="11965576" cy="65575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cap="none" dirty="0" smtClean="0"/>
              <a:t>Caregiver speech</a:t>
            </a:r>
            <a:br>
              <a:rPr lang="en-US" b="1" cap="none" dirty="0" smtClean="0"/>
            </a:br>
            <a:r>
              <a:rPr lang="en-US" b="1" cap="none" dirty="0" smtClean="0"/>
              <a:t/>
            </a:r>
            <a:br>
              <a:rPr lang="en-US" b="1" cap="none" dirty="0" smtClean="0"/>
            </a:br>
            <a:r>
              <a:rPr lang="ar-IQ" b="1" cap="none" dirty="0" smtClean="0"/>
              <a:t> </a:t>
            </a:r>
            <a:r>
              <a:rPr lang="en-US" cap="none" dirty="0" smtClean="0"/>
              <a:t>A characteristically </a:t>
            </a:r>
            <a:r>
              <a:rPr lang="en-US" cap="none" dirty="0" smtClean="0"/>
              <a:t>simplified</a:t>
            </a:r>
            <a:br>
              <a:rPr lang="en-US" cap="none" dirty="0" smtClean="0"/>
            </a:br>
            <a:r>
              <a:rPr lang="en-US" cap="none" dirty="0" smtClean="0"/>
              <a:t> </a:t>
            </a:r>
            <a:r>
              <a:rPr lang="en-US" cap="none" dirty="0" smtClean="0"/>
              <a:t>speech style adopted by 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someone </a:t>
            </a:r>
            <a:r>
              <a:rPr lang="en-US" cap="none" dirty="0" smtClean="0"/>
              <a:t>who spends a lot 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of time </a:t>
            </a:r>
            <a:r>
              <a:rPr lang="en-US" cap="none" dirty="0" smtClean="0"/>
              <a:t>interacting with a young child.</a:t>
            </a:r>
            <a:endParaRPr lang="ar-IQ" cap="none" dirty="0"/>
          </a:p>
        </p:txBody>
      </p:sp>
      <p:pic>
        <p:nvPicPr>
          <p:cNvPr id="5124" name="Picture 4" descr="Picture - african american &#10;family reading &#10;book together. &#10;fotosearch - search &#10;stock photos, &#10;pictures, wall &#10;murals, images, &#10;and photo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83" y="169817"/>
            <a:ext cx="5368834" cy="506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06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-PR-Framing5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-PR-Framing5a">
      <a:majorFont>
        <a:latin typeface="Century Gothic" panose="020B0502020202020204"/>
        <a:ea typeface=""/>
        <a:cs typeface=""/>
      </a:majorFont>
      <a:minorFont>
        <a:latin typeface="Century Gothic" panose="020B0502020202020204"/>
        <a:ea typeface=""/>
        <a:cs typeface=""/>
      </a:minorFont>
    </a:fontScheme>
    <a:fmtScheme name="Slice-PR-Framing5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51DC7820-ED1B-410C-88C4-992A19D108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254</TotalTime>
  <Words>112</Words>
  <Application>Microsoft Office PowerPoint</Application>
  <PresentationFormat>Custom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Century Gothic</vt:lpstr>
      <vt:lpstr>Lucida Grande</vt:lpstr>
      <vt:lpstr>Trebuchet MS</vt:lpstr>
      <vt:lpstr>Slice</vt:lpstr>
      <vt:lpstr>PowerPoint Presentation</vt:lpstr>
      <vt:lpstr> It is the process by which humans acquire the capacity to perceive and comprehend language, as well as to produce and use words and sentences to communicate.  </vt:lpstr>
      <vt:lpstr>Language acquisition usually refers to first-language acquisition, which studies infants' acquisition of their native language.</vt:lpstr>
      <vt:lpstr>    Basic Requirements</vt:lpstr>
      <vt:lpstr>- Interaction with other  language users , </vt:lpstr>
      <vt:lpstr>- The child must be physically  capable of sending and  receiving sound signals in a  language .  </vt:lpstr>
      <vt:lpstr>- The child must be  able to hear . </vt:lpstr>
      <vt:lpstr>The acquisition schedule  All normal children develop language at the same time . Language acquisition schedule has the same basis as the motor skills.</vt:lpstr>
      <vt:lpstr>Caregiver speech   A characteristically simplified  speech style adopted by  someone who spends a lot  of time interacting with a young child.</vt:lpstr>
      <vt:lpstr>Features  -Frequent use of questions , exaggerated intonation , extra loudness , slower tempo with longer pauses , </vt:lpstr>
      <vt:lpstr>- A lot of forms associated with “ baby talk “ like ‘ nana ‘ , or repeated simple sound and syllables , as ‘ choo-choo, wawa , pee-pee .</vt:lpstr>
      <vt:lpstr>- Simple sentence structure and a lot of repetition. </vt:lpstr>
      <vt:lpstr>Cooing   By four months , the developing ability to bring the back of the tongue into regular contact with the back of the palate allows the infant to create sound similar to the velar consonant [ k ] and [ g ].  </vt:lpstr>
      <vt:lpstr>Babbling  By six and eight months , the infant begins to produce different vowels and consonants as well as combinations of sounds. </vt:lpstr>
      <vt:lpstr>The late babbling stage is characterized by:  - more complex syllable combinations ( ma-da-ga-ba),  - a lot of sound play ,  - imitations . </vt:lpstr>
      <vt:lpstr>The one word stage   Between twelve and eighteen months , children begin to produce a variety of recognizable single-unit utterances.</vt:lpstr>
      <vt:lpstr>The two-word stage   Around eighteen to twenty , a variety of combinations , similar to “ baby chair “ ,  “ cat bed “ will usually have appeared.  </vt:lpstr>
      <vt:lpstr>The adult interpretation of such combinations is very much tied to the context of their occurrence .  </vt:lpstr>
      <vt:lpstr>Telegraphic speech    Between two and two-and- a-half years old, the child  begins producing a large number of utterances that  could be classified as “ multiple-word “ speech , like :   This shoe all wet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English</dc:creator>
  <cp:lastModifiedBy>English</cp:lastModifiedBy>
  <cp:revision>27</cp:revision>
  <dcterms:created xsi:type="dcterms:W3CDTF">2012-12-28T20:37:24Z</dcterms:created>
  <dcterms:modified xsi:type="dcterms:W3CDTF">2013-01-12T22:30:59Z</dcterms:modified>
</cp:coreProperties>
</file>